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Lst>
  <p:sldSz cx="18288000" cy="10287000"/>
  <p:notesSz cx="6858000" cy="9144000"/>
  <p:embeddedFontLst>
    <p:embeddedFont>
      <p:font typeface="Barlow Condensed" panose="00000506000000000000" pitchFamily="2" charset="0"/>
      <p:regular r:id="rId9"/>
      <p:bold r:id="rId10"/>
      <p:italic r:id="rId11"/>
      <p:boldItalic r:id="rId12"/>
    </p:embeddedFont>
    <p:embeddedFont>
      <p:font typeface="Barlow SemiCondensed Bold" panose="020B0604020202020204" charset="0"/>
      <p:regular r:id="rId13"/>
    </p:embeddedFont>
    <p:embeddedFont>
      <p:font typeface="Barlow SemiCondensed Bold Bold" panose="020B0604020202020204" charset="0"/>
      <p:regular r:id="rId14"/>
    </p:embeddedFont>
    <p:embeddedFont>
      <p:font typeface="Calibri" panose="020F0502020204030204" pitchFamily="34" charset="0"/>
      <p:regular r:id="rId15"/>
      <p:bold r:id="rId16"/>
      <p:italic r:id="rId17"/>
      <p:boldItalic r:id="rId18"/>
    </p:embeddedFont>
    <p:embeddedFont>
      <p:font typeface="Canva Sans" panose="020B0604020202020204" charset="0"/>
      <p:regular r:id="rId19"/>
    </p:embeddedFont>
    <p:embeddedFont>
      <p:font typeface="Canva Sans Bold" panose="020B0604020202020204" charset="0"/>
      <p:regular r:id="rId20"/>
    </p:embeddedFont>
    <p:embeddedFont>
      <p:font typeface="Titillium Web Extra Light" panose="020B0604020202020204" charset="0"/>
      <p:regular r:id="rId21"/>
    </p:embeddedFont>
    <p:embeddedFont>
      <p:font typeface="Titillium Web Extra Light Bold" panose="020B0604020202020204"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33" d="100"/>
          <a:sy n="33" d="100"/>
        </p:scale>
        <p:origin x="1954" y="821"/>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5.fntdata"/><Relationship Id="rId18" Type="http://schemas.openxmlformats.org/officeDocument/2006/relationships/font" Target="fonts/font10.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7.fntdata"/><Relationship Id="rId23" Type="http://schemas.openxmlformats.org/officeDocument/2006/relationships/presProps" Target="presProps.xml"/><Relationship Id="rId10" Type="http://schemas.openxmlformats.org/officeDocument/2006/relationships/font" Target="fonts/font2.fntdata"/><Relationship Id="rId19"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font" Target="fonts/font14.fntdata"/></Relationships>
</file>

<file path=ppt/media/image1.png>
</file>

<file path=ppt/media/image10.svg>
</file>

<file path=ppt/media/image11.png>
</file>

<file path=ppt/media/image12.png>
</file>

<file path=ppt/media/image13.svg>
</file>

<file path=ppt/media/image14.png>
</file>

<file path=ppt/media/image15.png>
</file>

<file path=ppt/media/image16.svg>
</file>

<file path=ppt/media/image17.png>
</file>

<file path=ppt/media/image18.svg>
</file>

<file path=ppt/media/image19.png>
</file>

<file path=ppt/media/image2.svg>
</file>

<file path=ppt/media/image20.png>
</file>

<file path=ppt/media/image21.svg>
</file>

<file path=ppt/media/image22.png>
</file>

<file path=ppt/media/image23.png>
</file>

<file path=ppt/media/image24.png>
</file>

<file path=ppt/media/image25.svg>
</file>

<file path=ppt/media/image26.gif>
</file>

<file path=ppt/media/image27.png>
</file>

<file path=ppt/media/image28.png>
</file>

<file path=ppt/media/image29.sv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3.svg"/><Relationship Id="rId7" Type="http://schemas.openxmlformats.org/officeDocument/2006/relationships/image" Target="../media/image10.sv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6.sv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6.svg"/><Relationship Id="rId7" Type="http://schemas.openxmlformats.org/officeDocument/2006/relationships/image" Target="../media/image20.png"/><Relationship Id="rId12" Type="http://schemas.openxmlformats.org/officeDocument/2006/relationships/image" Target="../media/image25.sv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19.png"/><Relationship Id="rId11" Type="http://schemas.openxmlformats.org/officeDocument/2006/relationships/image" Target="../media/image24.png"/><Relationship Id="rId5" Type="http://schemas.openxmlformats.org/officeDocument/2006/relationships/image" Target="../media/image18.svg"/><Relationship Id="rId10" Type="http://schemas.openxmlformats.org/officeDocument/2006/relationships/image" Target="../media/image23.png"/><Relationship Id="rId4" Type="http://schemas.openxmlformats.org/officeDocument/2006/relationships/image" Target="../media/image17.png"/><Relationship Id="rId9" Type="http://schemas.openxmlformats.org/officeDocument/2006/relationships/image" Target="../media/image22.png"/></Relationships>
</file>

<file path=ppt/slides/_rels/slide5.xml.rels><?xml version="1.0" encoding="UTF-8" standalone="yes"?>
<Relationships xmlns="http://schemas.openxmlformats.org/package/2006/relationships"><Relationship Id="rId8" Type="http://schemas.openxmlformats.org/officeDocument/2006/relationships/image" Target="../media/image26.gif"/><Relationship Id="rId3" Type="http://schemas.openxmlformats.org/officeDocument/2006/relationships/image" Target="../media/image13.svg"/><Relationship Id="rId7" Type="http://schemas.openxmlformats.org/officeDocument/2006/relationships/image" Target="../media/image10.sv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6.sv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27.png"/><Relationship Id="rId5" Type="http://schemas.openxmlformats.org/officeDocument/2006/relationships/image" Target="../media/image6.sv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3.svg"/><Relationship Id="rId7" Type="http://schemas.openxmlformats.org/officeDocument/2006/relationships/image" Target="../media/image6.sv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9.svg"/><Relationship Id="rId4" Type="http://schemas.openxmlformats.org/officeDocument/2006/relationships/image" Target="../media/image28.png"/><Relationship Id="rId9" Type="http://schemas.openxmlformats.org/officeDocument/2006/relationships/image" Target="../media/image10.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5101E"/>
        </a:solidFill>
        <a:effectLst/>
      </p:bgPr>
    </p:bg>
    <p:spTree>
      <p:nvGrpSpPr>
        <p:cNvPr id="1" name=""/>
        <p:cNvGrpSpPr/>
        <p:nvPr/>
      </p:nvGrpSpPr>
      <p:grpSpPr>
        <a:xfrm>
          <a:off x="0" y="0"/>
          <a:ext cx="0" cy="0"/>
          <a:chOff x="0" y="0"/>
          <a:chExt cx="0" cy="0"/>
        </a:xfrm>
      </p:grpSpPr>
      <p:grpSp>
        <p:nvGrpSpPr>
          <p:cNvPr id="2" name="Group 2"/>
          <p:cNvGrpSpPr/>
          <p:nvPr/>
        </p:nvGrpSpPr>
        <p:grpSpPr>
          <a:xfrm>
            <a:off x="14367585" y="3747292"/>
            <a:ext cx="6295326" cy="6295326"/>
            <a:chOff x="0" y="0"/>
            <a:chExt cx="6350000" cy="6350000"/>
          </a:xfrm>
        </p:grpSpPr>
        <p:sp>
          <p:nvSpPr>
            <p:cNvPr id="3" name="Freeform 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199745">
            <a:off x="7605887" y="7033530"/>
            <a:ext cx="13523397" cy="4327487"/>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85143">
            <a:off x="14607331" y="8339724"/>
            <a:ext cx="5815834" cy="1926495"/>
          </a:xfrm>
          <a:prstGeom prst="rect">
            <a:avLst/>
          </a:prstGeom>
        </p:spPr>
      </p:pic>
      <p:pic>
        <p:nvPicPr>
          <p:cNvPr id="6" name="Picture 6"/>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99745">
            <a:off x="10827676" y="8572279"/>
            <a:ext cx="5433446" cy="1799829"/>
          </a:xfrm>
          <a:prstGeom prst="rect">
            <a:avLst/>
          </a:prstGeom>
        </p:spPr>
      </p:pic>
      <p:pic>
        <p:nvPicPr>
          <p:cNvPr id="7" name="Picture 7"/>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6670055" y="2862728"/>
            <a:ext cx="6417537" cy="2125809"/>
          </a:xfrm>
          <a:prstGeom prst="rect">
            <a:avLst/>
          </a:prstGeom>
        </p:spPr>
      </p:pic>
      <p:pic>
        <p:nvPicPr>
          <p:cNvPr id="8" name="Picture 8"/>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6670055" y="5369698"/>
            <a:ext cx="2694001" cy="892388"/>
          </a:xfrm>
          <a:prstGeom prst="rect">
            <a:avLst/>
          </a:prstGeom>
        </p:spPr>
      </p:pic>
      <p:pic>
        <p:nvPicPr>
          <p:cNvPr id="9" name="Picture 9"/>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rot="-3802437">
            <a:off x="14239281" y="3742209"/>
            <a:ext cx="2403479" cy="4558322"/>
          </a:xfrm>
          <a:prstGeom prst="rect">
            <a:avLst/>
          </a:prstGeom>
        </p:spPr>
      </p:pic>
      <p:sp>
        <p:nvSpPr>
          <p:cNvPr id="10" name="TextBox 10"/>
          <p:cNvSpPr txBox="1"/>
          <p:nvPr/>
        </p:nvSpPr>
        <p:spPr>
          <a:xfrm>
            <a:off x="1447800" y="2046065"/>
            <a:ext cx="9164482" cy="4800199"/>
          </a:xfrm>
          <a:prstGeom prst="rect">
            <a:avLst/>
          </a:prstGeom>
        </p:spPr>
        <p:txBody>
          <a:bodyPr lIns="0" tIns="0" rIns="0" bIns="0" rtlCol="0" anchor="t">
            <a:spAutoFit/>
          </a:bodyPr>
          <a:lstStyle/>
          <a:p>
            <a:pPr>
              <a:lnSpc>
                <a:spcPts val="9249"/>
              </a:lnSpc>
            </a:pPr>
            <a:r>
              <a:rPr lang="en-US" sz="10393" dirty="0">
                <a:solidFill>
                  <a:srgbClr val="FFFFFF"/>
                </a:solidFill>
                <a:latin typeface="Barlow Condensed"/>
              </a:rPr>
              <a:t>Differential </a:t>
            </a:r>
            <a:r>
              <a:rPr lang="en-US" sz="10393" dirty="0" err="1">
                <a:solidFill>
                  <a:srgbClr val="FFFFFF"/>
                </a:solidFill>
                <a:latin typeface="Barlow Condensed"/>
              </a:rPr>
              <a:t>InSar</a:t>
            </a:r>
            <a:r>
              <a:rPr lang="en-US" sz="10393" dirty="0">
                <a:solidFill>
                  <a:srgbClr val="FFFFFF"/>
                </a:solidFill>
                <a:latin typeface="Barlow Condensed"/>
              </a:rPr>
              <a:t> techniques to analyze rapidly changing terrain</a:t>
            </a:r>
          </a:p>
        </p:txBody>
      </p:sp>
      <p:pic>
        <p:nvPicPr>
          <p:cNvPr id="11" name="Picture 11"/>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r="67042" b="63578"/>
          <a:stretch>
            <a:fillRect/>
          </a:stretch>
        </p:blipFill>
        <p:spPr>
          <a:xfrm>
            <a:off x="14667427" y="3620887"/>
            <a:ext cx="499319" cy="482144"/>
          </a:xfrm>
          <a:prstGeom prst="rect">
            <a:avLst/>
          </a:prstGeom>
        </p:spPr>
      </p:pic>
      <p:pic>
        <p:nvPicPr>
          <p:cNvPr id="12" name="Picture 12"/>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r="67042" b="63578"/>
          <a:stretch>
            <a:fillRect/>
          </a:stretch>
        </p:blipFill>
        <p:spPr>
          <a:xfrm>
            <a:off x="14364090" y="3248384"/>
            <a:ext cx="303337" cy="292902"/>
          </a:xfrm>
          <a:prstGeom prst="rect">
            <a:avLst/>
          </a:prstGeom>
        </p:spPr>
      </p:pic>
      <p:pic>
        <p:nvPicPr>
          <p:cNvPr id="13" name="Picture 13"/>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r="67042" b="63578"/>
          <a:stretch>
            <a:fillRect/>
          </a:stretch>
        </p:blipFill>
        <p:spPr>
          <a:xfrm>
            <a:off x="15015078" y="3068485"/>
            <a:ext cx="303337" cy="292902"/>
          </a:xfrm>
          <a:prstGeom prst="rect">
            <a:avLst/>
          </a:prstGeom>
        </p:spPr>
      </p:pic>
      <p:pic>
        <p:nvPicPr>
          <p:cNvPr id="14" name="Picture 14"/>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r="67042" b="63578"/>
          <a:stretch>
            <a:fillRect/>
          </a:stretch>
        </p:blipFill>
        <p:spPr>
          <a:xfrm>
            <a:off x="16790744" y="3541287"/>
            <a:ext cx="937112" cy="904878"/>
          </a:xfrm>
          <a:prstGeom prst="rect">
            <a:avLst/>
          </a:prstGeom>
        </p:spPr>
      </p:pic>
      <p:pic>
        <p:nvPicPr>
          <p:cNvPr id="15" name="Picture 15"/>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r="67042" b="63578"/>
          <a:stretch>
            <a:fillRect/>
          </a:stretch>
        </p:blipFill>
        <p:spPr>
          <a:xfrm>
            <a:off x="4840912" y="7322455"/>
            <a:ext cx="356424" cy="344164"/>
          </a:xfrm>
          <a:prstGeom prst="rect">
            <a:avLst/>
          </a:prstGeom>
        </p:spPr>
      </p:pic>
      <p:pic>
        <p:nvPicPr>
          <p:cNvPr id="16" name="Picture 16"/>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r="67042" b="63578"/>
          <a:stretch>
            <a:fillRect/>
          </a:stretch>
        </p:blipFill>
        <p:spPr>
          <a:xfrm>
            <a:off x="17727856" y="3325756"/>
            <a:ext cx="356424" cy="344164"/>
          </a:xfrm>
          <a:prstGeom prst="rect">
            <a:avLst/>
          </a:prstGeom>
        </p:spPr>
      </p:pic>
      <p:sp>
        <p:nvSpPr>
          <p:cNvPr id="17" name="TextBox 17"/>
          <p:cNvSpPr txBox="1"/>
          <p:nvPr/>
        </p:nvSpPr>
        <p:spPr>
          <a:xfrm>
            <a:off x="12954043" y="942975"/>
            <a:ext cx="4728744" cy="656263"/>
          </a:xfrm>
          <a:prstGeom prst="rect">
            <a:avLst/>
          </a:prstGeom>
        </p:spPr>
        <p:txBody>
          <a:bodyPr lIns="0" tIns="0" rIns="0" bIns="0" rtlCol="0" anchor="t">
            <a:spAutoFit/>
          </a:bodyPr>
          <a:lstStyle/>
          <a:p>
            <a:pPr>
              <a:lnSpc>
                <a:spcPts val="5303"/>
              </a:lnSpc>
              <a:spcBef>
                <a:spcPct val="0"/>
              </a:spcBef>
            </a:pPr>
            <a:r>
              <a:rPr lang="en-US" sz="3787">
                <a:solidFill>
                  <a:srgbClr val="FFFFFF"/>
                </a:solidFill>
                <a:latin typeface="Barlow Condensed"/>
              </a:rPr>
              <a:t>InSar challenge detectives</a:t>
            </a:r>
          </a:p>
        </p:txBody>
      </p:sp>
      <p:sp>
        <p:nvSpPr>
          <p:cNvPr id="18" name="TextBox 18"/>
          <p:cNvSpPr txBox="1"/>
          <p:nvPr/>
        </p:nvSpPr>
        <p:spPr>
          <a:xfrm>
            <a:off x="1629664" y="7446280"/>
            <a:ext cx="7514336" cy="670826"/>
          </a:xfrm>
          <a:prstGeom prst="rect">
            <a:avLst/>
          </a:prstGeom>
        </p:spPr>
        <p:txBody>
          <a:bodyPr lIns="0" tIns="0" rIns="0" bIns="0" rtlCol="0" anchor="t">
            <a:spAutoFit/>
          </a:bodyPr>
          <a:lstStyle/>
          <a:p>
            <a:pPr marL="0" lvl="0" indent="0">
              <a:lnSpc>
                <a:spcPts val="4966"/>
              </a:lnSpc>
            </a:pPr>
            <a:r>
              <a:rPr lang="en-US" sz="5228">
                <a:solidFill>
                  <a:srgbClr val="F5CEE9"/>
                </a:solidFill>
                <a:latin typeface="Barlow Condensed"/>
              </a:rPr>
              <a:t>GNU/Linuxers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E1EE"/>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7609" r="7609"/>
          <a:stretch>
            <a:fillRect/>
          </a:stretch>
        </p:blipFill>
        <p:spPr>
          <a:xfrm>
            <a:off x="367924" y="282735"/>
            <a:ext cx="9819958" cy="6920543"/>
          </a:xfrm>
          <a:prstGeom prst="rect">
            <a:avLst/>
          </a:prstGeom>
        </p:spPr>
      </p:pic>
      <p:sp>
        <p:nvSpPr>
          <p:cNvPr id="3" name="TextBox 3"/>
          <p:cNvSpPr txBox="1"/>
          <p:nvPr/>
        </p:nvSpPr>
        <p:spPr>
          <a:xfrm>
            <a:off x="9292332" y="4292692"/>
            <a:ext cx="7567174" cy="2910586"/>
          </a:xfrm>
          <a:prstGeom prst="rect">
            <a:avLst/>
          </a:prstGeom>
        </p:spPr>
        <p:txBody>
          <a:bodyPr lIns="0" tIns="0" rIns="0" bIns="0" rtlCol="0" anchor="t">
            <a:spAutoFit/>
          </a:bodyPr>
          <a:lstStyle/>
          <a:p>
            <a:pPr algn="r">
              <a:lnSpc>
                <a:spcPts val="3871"/>
              </a:lnSpc>
            </a:pPr>
            <a:r>
              <a:rPr lang="en-US" sz="3199">
                <a:solidFill>
                  <a:srgbClr val="05101E"/>
                </a:solidFill>
                <a:latin typeface="Titillium Web Extra Light"/>
              </a:rPr>
              <a:t>Our challenge was to come up with an algorithm to remove the tropospheric signal, wihich produces noise,  form various radar datasets so the resulting signal can be used to study small deformations of the Earth's surface</a:t>
            </a:r>
          </a:p>
        </p:txBody>
      </p:sp>
      <p:sp>
        <p:nvSpPr>
          <p:cNvPr id="4" name="TextBox 4"/>
          <p:cNvSpPr txBox="1"/>
          <p:nvPr/>
        </p:nvSpPr>
        <p:spPr>
          <a:xfrm>
            <a:off x="6111794" y="2313313"/>
            <a:ext cx="10747713" cy="1379303"/>
          </a:xfrm>
          <a:prstGeom prst="rect">
            <a:avLst/>
          </a:prstGeom>
        </p:spPr>
        <p:txBody>
          <a:bodyPr lIns="0" tIns="0" rIns="0" bIns="0" rtlCol="0" anchor="t">
            <a:spAutoFit/>
          </a:bodyPr>
          <a:lstStyle/>
          <a:p>
            <a:pPr algn="r">
              <a:lnSpc>
                <a:spcPts val="10810"/>
              </a:lnSpc>
            </a:pPr>
            <a:r>
              <a:rPr lang="en-US" sz="8934">
                <a:solidFill>
                  <a:srgbClr val="05101E"/>
                </a:solidFill>
                <a:latin typeface="Barlow SemiCondensed Bold"/>
              </a:rPr>
              <a:t>What is our challenge?</a:t>
            </a:r>
          </a:p>
        </p:txBody>
      </p:sp>
      <p:sp>
        <p:nvSpPr>
          <p:cNvPr id="5" name="TextBox 5"/>
          <p:cNvSpPr txBox="1"/>
          <p:nvPr/>
        </p:nvSpPr>
        <p:spPr>
          <a:xfrm>
            <a:off x="3269628" y="7805039"/>
            <a:ext cx="13589879" cy="1453261"/>
          </a:xfrm>
          <a:prstGeom prst="rect">
            <a:avLst/>
          </a:prstGeom>
        </p:spPr>
        <p:txBody>
          <a:bodyPr lIns="0" tIns="0" rIns="0" bIns="0" rtlCol="0" anchor="t">
            <a:spAutoFit/>
          </a:bodyPr>
          <a:lstStyle/>
          <a:p>
            <a:pPr algn="r">
              <a:lnSpc>
                <a:spcPts val="3871"/>
              </a:lnSpc>
            </a:pPr>
            <a:r>
              <a:rPr lang="en-US" sz="3199">
                <a:solidFill>
                  <a:srgbClr val="05101E"/>
                </a:solidFill>
                <a:latin typeface="Titillium Web Extra Light"/>
              </a:rPr>
              <a:t>We chose this challenge because we liked the idea of working with signals and representing different parts of the Earth's surface. Furthermore we thought it was an interesting challenge  and that it had an useful application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2700000">
            <a:off x="-5414824" y="-7083944"/>
            <a:ext cx="18329328" cy="18214769"/>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0800000">
            <a:off x="13535845" y="-443348"/>
            <a:ext cx="7446909" cy="2466789"/>
          </a:xfrm>
          <a:prstGeom prst="rect">
            <a:avLst/>
          </a:prstGeom>
        </p:spPr>
      </p:pic>
      <p:pic>
        <p:nvPicPr>
          <p:cNvPr id="4" name="Picture 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082586" y="7830953"/>
            <a:ext cx="8056439" cy="2668696"/>
          </a:xfrm>
          <a:prstGeom prst="rect">
            <a:avLst/>
          </a:prstGeom>
        </p:spPr>
      </p:pic>
      <p:pic>
        <p:nvPicPr>
          <p:cNvPr id="5" name="Picture 5"/>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r="67042" b="63578"/>
          <a:stretch>
            <a:fillRect/>
          </a:stretch>
        </p:blipFill>
        <p:spPr>
          <a:xfrm>
            <a:off x="6346177" y="8672855"/>
            <a:ext cx="509988" cy="492446"/>
          </a:xfrm>
          <a:prstGeom prst="rect">
            <a:avLst/>
          </a:prstGeom>
        </p:spPr>
      </p:pic>
      <p:pic>
        <p:nvPicPr>
          <p:cNvPr id="6" name="Picture 6"/>
          <p:cNvPicPr>
            <a:picLocks noChangeAspect="1"/>
          </p:cNvPicPr>
          <p:nvPr/>
        </p:nvPicPr>
        <p:blipFill>
          <a:blip r:embed="rId8"/>
          <a:srcRect t="1669"/>
          <a:stretch>
            <a:fillRect/>
          </a:stretch>
        </p:blipFill>
        <p:spPr>
          <a:xfrm>
            <a:off x="1987146" y="3226703"/>
            <a:ext cx="14682984" cy="6215049"/>
          </a:xfrm>
          <a:prstGeom prst="rect">
            <a:avLst/>
          </a:prstGeom>
        </p:spPr>
      </p:pic>
      <p:sp>
        <p:nvSpPr>
          <p:cNvPr id="7" name="TextBox 7"/>
          <p:cNvSpPr txBox="1"/>
          <p:nvPr/>
        </p:nvSpPr>
        <p:spPr>
          <a:xfrm>
            <a:off x="1490219" y="1113897"/>
            <a:ext cx="10221905" cy="1385848"/>
          </a:xfrm>
          <a:prstGeom prst="rect">
            <a:avLst/>
          </a:prstGeom>
        </p:spPr>
        <p:txBody>
          <a:bodyPr lIns="0" tIns="0" rIns="0" bIns="0" rtlCol="0" anchor="t">
            <a:spAutoFit/>
          </a:bodyPr>
          <a:lstStyle/>
          <a:p>
            <a:pPr algn="just">
              <a:lnSpc>
                <a:spcPts val="10011"/>
              </a:lnSpc>
            </a:pPr>
            <a:r>
              <a:rPr lang="en-US" sz="11248">
                <a:solidFill>
                  <a:srgbClr val="FFD600"/>
                </a:solidFill>
                <a:latin typeface="Barlow SemiCondensed Bold"/>
              </a:rPr>
              <a:t>The begginings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A138A1"/>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9428828">
            <a:off x="8249485" y="1088536"/>
            <a:ext cx="14685995" cy="14594207"/>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t="9723"/>
          <a:stretch>
            <a:fillRect/>
          </a:stretch>
        </p:blipFill>
        <p:spPr>
          <a:xfrm>
            <a:off x="-5267643" y="-5179236"/>
            <a:ext cx="20450807" cy="19107072"/>
          </a:xfrm>
          <a:prstGeom prst="rect">
            <a:avLst/>
          </a:prstGeom>
        </p:spPr>
      </p:pic>
      <p:pic>
        <p:nvPicPr>
          <p:cNvPr id="4" name="Picture 4"/>
          <p:cNvPicPr>
            <a:picLocks noChangeAspect="1"/>
          </p:cNvPicPr>
          <p:nvPr/>
        </p:nvPicPr>
        <p:blipFill>
          <a:blip r:embed="rId6"/>
          <a:srcRect/>
          <a:stretch>
            <a:fillRect/>
          </a:stretch>
        </p:blipFill>
        <p:spPr>
          <a:xfrm>
            <a:off x="11159430" y="5943317"/>
            <a:ext cx="6955537" cy="4047095"/>
          </a:xfrm>
          <a:prstGeom prst="rect">
            <a:avLst/>
          </a:prstGeom>
        </p:spPr>
      </p:pic>
      <p:pic>
        <p:nvPicPr>
          <p:cNvPr id="5" name="Picture 5"/>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1333137" flipH="1">
            <a:off x="2483585" y="4642906"/>
            <a:ext cx="1075733" cy="1664577"/>
          </a:xfrm>
          <a:prstGeom prst="rect">
            <a:avLst/>
          </a:prstGeom>
        </p:spPr>
      </p:pic>
      <p:pic>
        <p:nvPicPr>
          <p:cNvPr id="6" name="Picture 6"/>
          <p:cNvPicPr>
            <a:picLocks noChangeAspect="1"/>
          </p:cNvPicPr>
          <p:nvPr/>
        </p:nvPicPr>
        <p:blipFill>
          <a:blip r:embed="rId9"/>
          <a:srcRect/>
          <a:stretch>
            <a:fillRect/>
          </a:stretch>
        </p:blipFill>
        <p:spPr>
          <a:xfrm>
            <a:off x="3122390" y="2329521"/>
            <a:ext cx="12470092" cy="2586648"/>
          </a:xfrm>
          <a:prstGeom prst="rect">
            <a:avLst/>
          </a:prstGeom>
        </p:spPr>
      </p:pic>
      <p:pic>
        <p:nvPicPr>
          <p:cNvPr id="7" name="Picture 7"/>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2174689" flipH="1">
            <a:off x="7379577" y="8161538"/>
            <a:ext cx="1209608" cy="1871734"/>
          </a:xfrm>
          <a:prstGeom prst="rect">
            <a:avLst/>
          </a:prstGeom>
        </p:spPr>
      </p:pic>
      <p:pic>
        <p:nvPicPr>
          <p:cNvPr id="8" name="Picture 8"/>
          <p:cNvPicPr>
            <a:picLocks noChangeAspect="1"/>
          </p:cNvPicPr>
          <p:nvPr/>
        </p:nvPicPr>
        <p:blipFill>
          <a:blip r:embed="rId10"/>
          <a:srcRect/>
          <a:stretch>
            <a:fillRect/>
          </a:stretch>
        </p:blipFill>
        <p:spPr>
          <a:xfrm>
            <a:off x="674625" y="6451667"/>
            <a:ext cx="7556508" cy="2373994"/>
          </a:xfrm>
          <a:prstGeom prst="rect">
            <a:avLst/>
          </a:prstGeom>
        </p:spPr>
      </p:pic>
      <p:pic>
        <p:nvPicPr>
          <p:cNvPr id="9" name="Picture 9"/>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8377686">
            <a:off x="9163360" y="5312389"/>
            <a:ext cx="1209608" cy="1871734"/>
          </a:xfrm>
          <a:prstGeom prst="rect">
            <a:avLst/>
          </a:prstGeom>
        </p:spPr>
      </p:pic>
      <p:pic>
        <p:nvPicPr>
          <p:cNvPr id="10" name="Picture 10"/>
          <p:cNvPicPr>
            <a:picLocks noChangeAspect="1"/>
          </p:cNvPicPr>
          <p:nvPr/>
        </p:nvPicPr>
        <p:blipFill>
          <a:blip r:embed="rId11" cstate="print">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a:fillRect/>
          </a:stretch>
        </p:blipFill>
        <p:spPr>
          <a:xfrm>
            <a:off x="9180275" y="7095064"/>
            <a:ext cx="705726" cy="1087199"/>
          </a:xfrm>
          <a:prstGeom prst="rect">
            <a:avLst/>
          </a:prstGeom>
        </p:spPr>
      </p:pic>
      <p:sp>
        <p:nvSpPr>
          <p:cNvPr id="11" name="TextBox 11"/>
          <p:cNvSpPr txBox="1"/>
          <p:nvPr/>
        </p:nvSpPr>
        <p:spPr>
          <a:xfrm>
            <a:off x="937524" y="773834"/>
            <a:ext cx="10221905" cy="1193456"/>
          </a:xfrm>
          <a:prstGeom prst="rect">
            <a:avLst/>
          </a:prstGeom>
        </p:spPr>
        <p:txBody>
          <a:bodyPr lIns="0" tIns="0" rIns="0" bIns="0" rtlCol="0" anchor="t">
            <a:spAutoFit/>
          </a:bodyPr>
          <a:lstStyle/>
          <a:p>
            <a:pPr algn="just">
              <a:lnSpc>
                <a:spcPts val="8676"/>
              </a:lnSpc>
            </a:pPr>
            <a:r>
              <a:rPr lang="en-US" sz="9749">
                <a:solidFill>
                  <a:srgbClr val="B260B7"/>
                </a:solidFill>
                <a:latin typeface="Barlow SemiCondensed Bold"/>
              </a:rPr>
              <a:t>Filter process</a:t>
            </a:r>
          </a:p>
        </p:txBody>
      </p:sp>
      <p:sp>
        <p:nvSpPr>
          <p:cNvPr id="12" name="TextBox 12"/>
          <p:cNvSpPr txBox="1"/>
          <p:nvPr/>
        </p:nvSpPr>
        <p:spPr>
          <a:xfrm>
            <a:off x="1123871" y="4064271"/>
            <a:ext cx="1682274" cy="514350"/>
          </a:xfrm>
          <a:prstGeom prst="rect">
            <a:avLst/>
          </a:prstGeom>
        </p:spPr>
        <p:txBody>
          <a:bodyPr lIns="0" tIns="0" rIns="0" bIns="0" rtlCol="0" anchor="t">
            <a:spAutoFit/>
          </a:bodyPr>
          <a:lstStyle/>
          <a:p>
            <a:pPr algn="ctr">
              <a:lnSpc>
                <a:spcPts val="4200"/>
              </a:lnSpc>
            </a:pPr>
            <a:r>
              <a:rPr lang="en-US" sz="3000">
                <a:solidFill>
                  <a:srgbClr val="05101E"/>
                </a:solidFill>
                <a:latin typeface="Canva Sans"/>
              </a:rPr>
              <a:t>Raw data</a:t>
            </a:r>
          </a:p>
        </p:txBody>
      </p:sp>
      <p:sp>
        <p:nvSpPr>
          <p:cNvPr id="13" name="TextBox 13"/>
          <p:cNvSpPr txBox="1"/>
          <p:nvPr/>
        </p:nvSpPr>
        <p:spPr>
          <a:xfrm>
            <a:off x="3863458" y="5795518"/>
            <a:ext cx="2645886" cy="514350"/>
          </a:xfrm>
          <a:prstGeom prst="rect">
            <a:avLst/>
          </a:prstGeom>
        </p:spPr>
        <p:txBody>
          <a:bodyPr lIns="0" tIns="0" rIns="0" bIns="0" rtlCol="0" anchor="t">
            <a:spAutoFit/>
          </a:bodyPr>
          <a:lstStyle/>
          <a:p>
            <a:pPr algn="ctr">
              <a:lnSpc>
                <a:spcPts val="4200"/>
              </a:lnSpc>
            </a:pPr>
            <a:r>
              <a:rPr lang="en-US" sz="3000">
                <a:solidFill>
                  <a:srgbClr val="05101E"/>
                </a:solidFill>
                <a:latin typeface="Canva Sans"/>
              </a:rPr>
              <a:t>Coherent data</a:t>
            </a:r>
          </a:p>
        </p:txBody>
      </p:sp>
      <p:sp>
        <p:nvSpPr>
          <p:cNvPr id="14" name="TextBox 14"/>
          <p:cNvSpPr txBox="1"/>
          <p:nvPr/>
        </p:nvSpPr>
        <p:spPr>
          <a:xfrm>
            <a:off x="14565463" y="5189444"/>
            <a:ext cx="3549504" cy="514350"/>
          </a:xfrm>
          <a:prstGeom prst="rect">
            <a:avLst/>
          </a:prstGeom>
        </p:spPr>
        <p:txBody>
          <a:bodyPr lIns="0" tIns="0" rIns="0" bIns="0" rtlCol="0" anchor="t">
            <a:spAutoFit/>
          </a:bodyPr>
          <a:lstStyle/>
          <a:p>
            <a:pPr algn="ctr">
              <a:lnSpc>
                <a:spcPts val="4200"/>
              </a:lnSpc>
            </a:pPr>
            <a:r>
              <a:rPr lang="en-US" sz="3000">
                <a:solidFill>
                  <a:srgbClr val="FFFFFF"/>
                </a:solidFill>
                <a:latin typeface="Canva Sans Bold"/>
              </a:rPr>
              <a:t>Interferogram</a:t>
            </a:r>
          </a:p>
        </p:txBody>
      </p:sp>
      <p:sp>
        <p:nvSpPr>
          <p:cNvPr id="15" name="TextBox 15"/>
          <p:cNvSpPr txBox="1"/>
          <p:nvPr/>
        </p:nvSpPr>
        <p:spPr>
          <a:xfrm>
            <a:off x="8701186" y="8338015"/>
            <a:ext cx="1473676" cy="487646"/>
          </a:xfrm>
          <a:prstGeom prst="rect">
            <a:avLst/>
          </a:prstGeom>
        </p:spPr>
        <p:txBody>
          <a:bodyPr lIns="0" tIns="0" rIns="0" bIns="0" rtlCol="0" anchor="t">
            <a:spAutoFit/>
          </a:bodyPr>
          <a:lstStyle/>
          <a:p>
            <a:pPr algn="ctr">
              <a:lnSpc>
                <a:spcPts val="4096"/>
              </a:lnSpc>
            </a:pPr>
            <a:r>
              <a:rPr lang="en-US" sz="2926">
                <a:solidFill>
                  <a:srgbClr val="040606"/>
                </a:solidFill>
                <a:latin typeface="Canva Sans"/>
              </a:rPr>
              <a:t>Filtering</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470557">
            <a:off x="-13313134" y="-11051013"/>
            <a:ext cx="22241033" cy="22102026"/>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470557">
            <a:off x="7403508" y="4955233"/>
            <a:ext cx="22241033" cy="22102026"/>
          </a:xfrm>
          <a:prstGeom prst="rect">
            <a:avLst/>
          </a:prstGeom>
        </p:spPr>
      </p:pic>
      <p:grpSp>
        <p:nvGrpSpPr>
          <p:cNvPr id="4" name="Group 4"/>
          <p:cNvGrpSpPr/>
          <p:nvPr/>
        </p:nvGrpSpPr>
        <p:grpSpPr>
          <a:xfrm>
            <a:off x="243908" y="-3390900"/>
            <a:ext cx="20732160" cy="14260588"/>
            <a:chOff x="0" y="0"/>
            <a:chExt cx="27642880" cy="19014117"/>
          </a:xfrm>
        </p:grpSpPr>
        <p:grpSp>
          <p:nvGrpSpPr>
            <p:cNvPr id="5" name="Group 5"/>
            <p:cNvGrpSpPr/>
            <p:nvPr/>
          </p:nvGrpSpPr>
          <p:grpSpPr>
            <a:xfrm>
              <a:off x="15879011" y="0"/>
              <a:ext cx="11763869" cy="11763869"/>
              <a:chOff x="0" y="0"/>
              <a:chExt cx="6350000" cy="6350000"/>
            </a:xfrm>
          </p:grpSpPr>
          <p:sp>
            <p:nvSpPr>
              <p:cNvPr id="6" name="Freeform 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D9D9D9"/>
              </a:solidFill>
            </p:spPr>
          </p:sp>
        </p:grpSp>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0" y="16449272"/>
              <a:ext cx="7742927" cy="2564845"/>
            </a:xfrm>
            <a:prstGeom prst="rect">
              <a:avLst/>
            </a:prstGeom>
          </p:spPr>
        </p:pic>
        <p:pic>
          <p:nvPicPr>
            <p:cNvPr id="8" name="Picture 8"/>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9132600" y="11877459"/>
              <a:ext cx="7742927" cy="2564845"/>
            </a:xfrm>
            <a:prstGeom prst="rect">
              <a:avLst/>
            </a:prstGeom>
          </p:spPr>
        </p:pic>
        <p:pic>
          <p:nvPicPr>
            <p:cNvPr id="9" name="Picture 9"/>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7277431" y="6726055"/>
              <a:ext cx="3120128" cy="1033542"/>
            </a:xfrm>
            <a:prstGeom prst="rect">
              <a:avLst/>
            </a:prstGeom>
          </p:spPr>
        </p:pic>
        <p:pic>
          <p:nvPicPr>
            <p:cNvPr id="10" name="Picture 10"/>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r="67042" b="63578"/>
            <a:stretch>
              <a:fillRect/>
            </a:stretch>
          </p:blipFill>
          <p:spPr>
            <a:xfrm>
              <a:off x="16490479" y="4910025"/>
              <a:ext cx="1006532" cy="971909"/>
            </a:xfrm>
            <a:prstGeom prst="rect">
              <a:avLst/>
            </a:prstGeom>
          </p:spPr>
        </p:pic>
        <p:pic>
          <p:nvPicPr>
            <p:cNvPr id="11" name="Picture 11"/>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r="67042" b="63578"/>
            <a:stretch>
              <a:fillRect/>
            </a:stretch>
          </p:blipFill>
          <p:spPr>
            <a:xfrm>
              <a:off x="15879011" y="4159132"/>
              <a:ext cx="611468" cy="590435"/>
            </a:xfrm>
            <a:prstGeom prst="rect">
              <a:avLst/>
            </a:prstGeom>
          </p:spPr>
        </p:pic>
        <p:pic>
          <p:nvPicPr>
            <p:cNvPr id="12" name="Picture 12"/>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r="67042" b="63578"/>
            <a:stretch>
              <a:fillRect/>
            </a:stretch>
          </p:blipFill>
          <p:spPr>
            <a:xfrm>
              <a:off x="6361900" y="13605910"/>
              <a:ext cx="1831062" cy="1768078"/>
            </a:xfrm>
            <a:prstGeom prst="rect">
              <a:avLst/>
            </a:prstGeom>
          </p:spPr>
        </p:pic>
        <p:pic>
          <p:nvPicPr>
            <p:cNvPr id="13" name="Picture 13"/>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r="67042" b="63578"/>
            <a:stretch>
              <a:fillRect/>
            </a:stretch>
          </p:blipFill>
          <p:spPr>
            <a:xfrm>
              <a:off x="19132600" y="10041066"/>
              <a:ext cx="2234448" cy="2157588"/>
            </a:xfrm>
            <a:prstGeom prst="rect">
              <a:avLst/>
            </a:prstGeom>
          </p:spPr>
        </p:pic>
        <p:pic>
          <p:nvPicPr>
            <p:cNvPr id="14" name="Picture 1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r="67042" b="63578"/>
            <a:stretch>
              <a:fillRect/>
            </a:stretch>
          </p:blipFill>
          <p:spPr>
            <a:xfrm>
              <a:off x="17460546" y="8300041"/>
              <a:ext cx="894183" cy="863426"/>
            </a:xfrm>
            <a:prstGeom prst="rect">
              <a:avLst/>
            </a:prstGeom>
          </p:spPr>
        </p:pic>
      </p:grpSp>
      <p:grpSp>
        <p:nvGrpSpPr>
          <p:cNvPr id="15" name="Group 15"/>
          <p:cNvGrpSpPr/>
          <p:nvPr/>
        </p:nvGrpSpPr>
        <p:grpSpPr>
          <a:xfrm>
            <a:off x="687191" y="2147408"/>
            <a:ext cx="18112658" cy="7686585"/>
            <a:chOff x="0" y="0"/>
            <a:chExt cx="4770412" cy="1957439"/>
          </a:xfrm>
        </p:grpSpPr>
        <p:sp>
          <p:nvSpPr>
            <p:cNvPr id="16" name="Freeform 16"/>
            <p:cNvSpPr/>
            <p:nvPr/>
          </p:nvSpPr>
          <p:spPr>
            <a:xfrm>
              <a:off x="0" y="0"/>
              <a:ext cx="4770412" cy="1957439"/>
            </a:xfrm>
            <a:custGeom>
              <a:avLst/>
              <a:gdLst/>
              <a:ahLst/>
              <a:cxnLst/>
              <a:rect l="l" t="t" r="r" b="b"/>
              <a:pathLst>
                <a:path w="4770412" h="1957439">
                  <a:moveTo>
                    <a:pt x="0" y="0"/>
                  </a:moveTo>
                  <a:lnTo>
                    <a:pt x="4770412" y="0"/>
                  </a:lnTo>
                  <a:lnTo>
                    <a:pt x="4770412" y="1957439"/>
                  </a:lnTo>
                  <a:lnTo>
                    <a:pt x="0" y="1957439"/>
                  </a:lnTo>
                  <a:close/>
                </a:path>
              </a:pathLst>
            </a:custGeom>
            <a:solidFill>
              <a:srgbClr val="FFFFFF"/>
            </a:solidFill>
          </p:spPr>
        </p:sp>
        <p:sp>
          <p:nvSpPr>
            <p:cNvPr id="17" name="TextBox 17"/>
            <p:cNvSpPr txBox="1"/>
            <p:nvPr/>
          </p:nvSpPr>
          <p:spPr>
            <a:xfrm>
              <a:off x="0" y="0"/>
              <a:ext cx="812800" cy="812800"/>
            </a:xfrm>
            <a:prstGeom prst="rect">
              <a:avLst/>
            </a:prstGeom>
          </p:spPr>
          <p:txBody>
            <a:bodyPr lIns="50800" tIns="50800" rIns="50800" bIns="50800" rtlCol="0" anchor="ctr"/>
            <a:lstStyle/>
            <a:p>
              <a:pPr algn="ctr">
                <a:lnSpc>
                  <a:spcPts val="3225"/>
                </a:lnSpc>
              </a:pPr>
              <a:endParaRPr/>
            </a:p>
          </p:txBody>
        </p:sp>
      </p:grpSp>
      <p:pic>
        <p:nvPicPr>
          <p:cNvPr id="36" name="Imagen 35" descr="Dibujo en blanco y negro&#10;&#10;Descripción generada automáticamente con confianza baja">
            <a:extLst>
              <a:ext uri="{FF2B5EF4-FFF2-40B4-BE49-F238E27FC236}">
                <a16:creationId xmlns:a16="http://schemas.microsoft.com/office/drawing/2014/main" id="{2A9DF423-B645-163F-2D3E-AC1910AC86C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556259" y="3485664"/>
            <a:ext cx="14697429" cy="5878972"/>
          </a:xfrm>
          <a:prstGeom prst="rect">
            <a:avLst/>
          </a:prstGeom>
        </p:spPr>
      </p:pic>
      <p:grpSp>
        <p:nvGrpSpPr>
          <p:cNvPr id="21" name="Group 21"/>
          <p:cNvGrpSpPr/>
          <p:nvPr/>
        </p:nvGrpSpPr>
        <p:grpSpPr>
          <a:xfrm>
            <a:off x="1243521" y="2453323"/>
            <a:ext cx="15644264" cy="1716387"/>
            <a:chOff x="0" y="0"/>
            <a:chExt cx="20859018" cy="2288515"/>
          </a:xfrm>
        </p:grpSpPr>
        <p:grpSp>
          <p:nvGrpSpPr>
            <p:cNvPr id="22" name="Group 22"/>
            <p:cNvGrpSpPr/>
            <p:nvPr/>
          </p:nvGrpSpPr>
          <p:grpSpPr>
            <a:xfrm>
              <a:off x="0" y="0"/>
              <a:ext cx="20859018" cy="2288515"/>
              <a:chOff x="0" y="0"/>
              <a:chExt cx="4120300" cy="452052"/>
            </a:xfrm>
          </p:grpSpPr>
          <p:sp>
            <p:nvSpPr>
              <p:cNvPr id="23" name="Freeform 23"/>
              <p:cNvSpPr/>
              <p:nvPr/>
            </p:nvSpPr>
            <p:spPr>
              <a:xfrm>
                <a:off x="0" y="0"/>
                <a:ext cx="4120300" cy="452052"/>
              </a:xfrm>
              <a:custGeom>
                <a:avLst/>
                <a:gdLst/>
                <a:ahLst/>
                <a:cxnLst/>
                <a:rect l="l" t="t" r="r" b="b"/>
                <a:pathLst>
                  <a:path w="4120300" h="452052">
                    <a:moveTo>
                      <a:pt x="0" y="0"/>
                    </a:moveTo>
                    <a:lnTo>
                      <a:pt x="4120300" y="0"/>
                    </a:lnTo>
                    <a:lnTo>
                      <a:pt x="4120300" y="452052"/>
                    </a:lnTo>
                    <a:lnTo>
                      <a:pt x="0" y="452052"/>
                    </a:lnTo>
                    <a:close/>
                  </a:path>
                </a:pathLst>
              </a:custGeom>
              <a:solidFill>
                <a:srgbClr val="FFFFFF"/>
              </a:solidFill>
            </p:spPr>
          </p:sp>
          <p:sp>
            <p:nvSpPr>
              <p:cNvPr id="24" name="TextBox 24"/>
              <p:cNvSpPr txBox="1"/>
              <p:nvPr/>
            </p:nvSpPr>
            <p:spPr>
              <a:xfrm>
                <a:off x="0" y="0"/>
                <a:ext cx="812800" cy="812800"/>
              </a:xfrm>
              <a:prstGeom prst="rect">
                <a:avLst/>
              </a:prstGeom>
            </p:spPr>
            <p:txBody>
              <a:bodyPr lIns="50800" tIns="50800" rIns="50800" bIns="50800" rtlCol="0" anchor="ctr"/>
              <a:lstStyle/>
              <a:p>
                <a:pPr algn="ctr">
                  <a:lnSpc>
                    <a:spcPts val="3225"/>
                  </a:lnSpc>
                </a:pPr>
                <a:endParaRPr/>
              </a:p>
            </p:txBody>
          </p:sp>
        </p:grpSp>
        <p:sp>
          <p:nvSpPr>
            <p:cNvPr id="25" name="TextBox 25"/>
            <p:cNvSpPr txBox="1"/>
            <p:nvPr/>
          </p:nvSpPr>
          <p:spPr>
            <a:xfrm>
              <a:off x="0" y="-11765"/>
              <a:ext cx="20656805" cy="2300280"/>
            </a:xfrm>
            <a:prstGeom prst="rect">
              <a:avLst/>
            </a:prstGeom>
          </p:spPr>
          <p:txBody>
            <a:bodyPr lIns="0" tIns="0" rIns="0" bIns="0" rtlCol="0" anchor="t">
              <a:spAutoFit/>
            </a:bodyPr>
            <a:lstStyle/>
            <a:p>
              <a:pPr algn="just">
                <a:lnSpc>
                  <a:spcPts val="3408"/>
                </a:lnSpc>
              </a:pPr>
              <a:r>
                <a:rPr lang="en-US" sz="2816" dirty="0">
                  <a:solidFill>
                    <a:srgbClr val="040606"/>
                  </a:solidFill>
                  <a:latin typeface="Titillium Web Extra Light Bold"/>
                </a:rPr>
                <a:t>We implemented the convolution algorithm that reduces the noise in the image making an average weighted by the kernel  points. </a:t>
              </a:r>
            </a:p>
            <a:p>
              <a:pPr algn="just">
                <a:lnSpc>
                  <a:spcPts val="3408"/>
                </a:lnSpc>
              </a:pPr>
              <a:r>
                <a:rPr lang="en-US" sz="2816" dirty="0">
                  <a:solidFill>
                    <a:srgbClr val="040606"/>
                  </a:solidFill>
                  <a:latin typeface="Titillium Web Extra Light Bold"/>
                </a:rPr>
                <a:t>Using a kernel calculated with the exponential function we get a good reduction of noise without losing too much data.  </a:t>
              </a:r>
            </a:p>
          </p:txBody>
        </p:sp>
      </p:grpSp>
      <p:sp>
        <p:nvSpPr>
          <p:cNvPr id="27" name="TextBox 27"/>
          <p:cNvSpPr txBox="1"/>
          <p:nvPr/>
        </p:nvSpPr>
        <p:spPr>
          <a:xfrm>
            <a:off x="9139238" y="4652327"/>
            <a:ext cx="9525" cy="887095"/>
          </a:xfrm>
          <a:prstGeom prst="rect">
            <a:avLst/>
          </a:prstGeom>
        </p:spPr>
        <p:txBody>
          <a:bodyPr lIns="0" tIns="0" rIns="0" bIns="0" rtlCol="0" anchor="t">
            <a:spAutoFit/>
          </a:bodyPr>
          <a:lstStyle/>
          <a:p>
            <a:pPr algn="ctr">
              <a:lnSpc>
                <a:spcPts val="7279"/>
              </a:lnSpc>
            </a:pPr>
            <a:endParaRPr/>
          </a:p>
        </p:txBody>
      </p:sp>
      <p:sp>
        <p:nvSpPr>
          <p:cNvPr id="28" name="TextBox 28"/>
          <p:cNvSpPr txBox="1"/>
          <p:nvPr/>
        </p:nvSpPr>
        <p:spPr>
          <a:xfrm>
            <a:off x="1243521" y="4693584"/>
            <a:ext cx="3460531" cy="4730369"/>
          </a:xfrm>
          <a:prstGeom prst="rect">
            <a:avLst/>
          </a:prstGeom>
        </p:spPr>
        <p:txBody>
          <a:bodyPr lIns="0" tIns="0" rIns="0" bIns="0" rtlCol="0" anchor="t">
            <a:spAutoFit/>
          </a:bodyPr>
          <a:lstStyle/>
          <a:p>
            <a:pPr>
              <a:lnSpc>
                <a:spcPts val="3388"/>
              </a:lnSpc>
            </a:pPr>
            <a:r>
              <a:rPr lang="en-US" sz="2800">
                <a:solidFill>
                  <a:srgbClr val="040606"/>
                </a:solidFill>
                <a:latin typeface="Titillium Web Extra Light Bold"/>
              </a:rPr>
              <a:t>Some algorithms we used are: </a:t>
            </a:r>
          </a:p>
          <a:p>
            <a:pPr marL="604521" lvl="1" indent="-302261">
              <a:lnSpc>
                <a:spcPts val="3388"/>
              </a:lnSpc>
              <a:buFont typeface="Arial"/>
              <a:buChar char="•"/>
            </a:pPr>
            <a:r>
              <a:rPr lang="en-US" sz="2800">
                <a:solidFill>
                  <a:srgbClr val="040606"/>
                </a:solidFill>
                <a:latin typeface="Titillium Web Extra Light Bold"/>
              </a:rPr>
              <a:t>Convolution algorithm</a:t>
            </a:r>
          </a:p>
          <a:p>
            <a:pPr marL="604521" lvl="1" indent="-302261">
              <a:lnSpc>
                <a:spcPts val="3388"/>
              </a:lnSpc>
              <a:buFont typeface="Arial"/>
              <a:buChar char="•"/>
            </a:pPr>
            <a:r>
              <a:rPr lang="en-US" sz="2800">
                <a:solidFill>
                  <a:srgbClr val="040606"/>
                </a:solidFill>
                <a:latin typeface="Titillium Web Extra Light Bold"/>
              </a:rPr>
              <a:t>Convolution algorithm with kernel</a:t>
            </a:r>
          </a:p>
          <a:p>
            <a:pPr marL="604521" lvl="1" indent="-302261">
              <a:lnSpc>
                <a:spcPts val="3388"/>
              </a:lnSpc>
              <a:buFont typeface="Arial"/>
              <a:buChar char="•"/>
            </a:pPr>
            <a:r>
              <a:rPr lang="en-US" sz="2800">
                <a:solidFill>
                  <a:srgbClr val="040606"/>
                </a:solidFill>
                <a:latin typeface="Titillium Web Extra Light Bold"/>
              </a:rPr>
              <a:t>Frost's algorithm</a:t>
            </a:r>
          </a:p>
          <a:p>
            <a:pPr marL="604521" lvl="1" indent="-302261">
              <a:lnSpc>
                <a:spcPts val="3388"/>
              </a:lnSpc>
              <a:buFont typeface="Arial"/>
              <a:buChar char="•"/>
            </a:pPr>
            <a:r>
              <a:rPr lang="en-US" sz="2800">
                <a:solidFill>
                  <a:srgbClr val="040606"/>
                </a:solidFill>
                <a:latin typeface="Titillium Web Extra Light Bold"/>
              </a:rPr>
              <a:t>Space-time filtering algorithm** </a:t>
            </a:r>
          </a:p>
        </p:txBody>
      </p:sp>
      <p:sp>
        <p:nvSpPr>
          <p:cNvPr id="29" name="TextBox 29"/>
          <p:cNvSpPr txBox="1"/>
          <p:nvPr/>
        </p:nvSpPr>
        <p:spPr>
          <a:xfrm>
            <a:off x="1243521" y="1101257"/>
            <a:ext cx="10221905" cy="983669"/>
          </a:xfrm>
          <a:prstGeom prst="rect">
            <a:avLst/>
          </a:prstGeom>
        </p:spPr>
        <p:txBody>
          <a:bodyPr lIns="0" tIns="0" rIns="0" bIns="0" rtlCol="0" anchor="t">
            <a:spAutoFit/>
          </a:bodyPr>
          <a:lstStyle/>
          <a:p>
            <a:pPr algn="just">
              <a:lnSpc>
                <a:spcPts val="7164"/>
              </a:lnSpc>
            </a:pPr>
            <a:r>
              <a:rPr lang="en-US" sz="8049">
                <a:solidFill>
                  <a:srgbClr val="F5CEE9"/>
                </a:solidFill>
                <a:latin typeface="Barlow SemiCondensed Bold"/>
              </a:rPr>
              <a:t>Algorithms</a:t>
            </a:r>
          </a:p>
        </p:txBody>
      </p:sp>
      <p:grpSp>
        <p:nvGrpSpPr>
          <p:cNvPr id="30" name="Group 21">
            <a:extLst>
              <a:ext uri="{FF2B5EF4-FFF2-40B4-BE49-F238E27FC236}">
                <a16:creationId xmlns:a16="http://schemas.microsoft.com/office/drawing/2014/main" id="{85E011BE-ECA8-624B-95B8-1DEE0545F58E}"/>
              </a:ext>
            </a:extLst>
          </p:cNvPr>
          <p:cNvGrpSpPr/>
          <p:nvPr/>
        </p:nvGrpSpPr>
        <p:grpSpPr>
          <a:xfrm>
            <a:off x="1395921" y="2605723"/>
            <a:ext cx="9492232" cy="7113951"/>
            <a:chOff x="0" y="0"/>
            <a:chExt cx="12656310" cy="9485266"/>
          </a:xfrm>
        </p:grpSpPr>
        <p:sp>
          <p:nvSpPr>
            <p:cNvPr id="34" name="TextBox 24">
              <a:extLst>
                <a:ext uri="{FF2B5EF4-FFF2-40B4-BE49-F238E27FC236}">
                  <a16:creationId xmlns:a16="http://schemas.microsoft.com/office/drawing/2014/main" id="{843BA576-A46E-96F5-BEAB-D4BE999A06F9}"/>
                </a:ext>
              </a:extLst>
            </p:cNvPr>
            <p:cNvSpPr txBox="1"/>
            <p:nvPr/>
          </p:nvSpPr>
          <p:spPr>
            <a:xfrm>
              <a:off x="0" y="0"/>
              <a:ext cx="4114800" cy="4114803"/>
            </a:xfrm>
            <a:prstGeom prst="rect">
              <a:avLst/>
            </a:prstGeom>
          </p:spPr>
          <p:txBody>
            <a:bodyPr lIns="50800" tIns="50800" rIns="50800" bIns="50800" rtlCol="0" anchor="ctr"/>
            <a:lstStyle/>
            <a:p>
              <a:pPr algn="ctr">
                <a:lnSpc>
                  <a:spcPts val="3225"/>
                </a:lnSpc>
              </a:pPr>
              <a:endParaRPr/>
            </a:p>
          </p:txBody>
        </p:sp>
        <p:sp>
          <p:nvSpPr>
            <p:cNvPr id="32" name="TextBox 25">
              <a:extLst>
                <a:ext uri="{FF2B5EF4-FFF2-40B4-BE49-F238E27FC236}">
                  <a16:creationId xmlns:a16="http://schemas.microsoft.com/office/drawing/2014/main" id="{F327B208-0ABF-24D0-D490-C2C76ED46C5B}"/>
                </a:ext>
              </a:extLst>
            </p:cNvPr>
            <p:cNvSpPr txBox="1"/>
            <p:nvPr/>
          </p:nvSpPr>
          <p:spPr>
            <a:xfrm>
              <a:off x="5152615" y="7741200"/>
              <a:ext cx="7503695" cy="1744066"/>
            </a:xfrm>
            <a:prstGeom prst="rect">
              <a:avLst/>
            </a:prstGeom>
          </p:spPr>
          <p:txBody>
            <a:bodyPr wrap="square" lIns="0" tIns="0" rIns="0" bIns="0" rtlCol="0" anchor="t">
              <a:spAutoFit/>
            </a:bodyPr>
            <a:lstStyle/>
            <a:p>
              <a:pPr algn="just">
                <a:lnSpc>
                  <a:spcPts val="3408"/>
                </a:lnSpc>
              </a:pPr>
              <a:r>
                <a:rPr lang="en-US" sz="2400" dirty="0">
                  <a:solidFill>
                    <a:srgbClr val="040606"/>
                  </a:solidFill>
                  <a:latin typeface="Titillium Web Extra Light Bold"/>
                </a:rPr>
                <a:t>The usual time filtering methods from </a:t>
              </a:r>
              <a:r>
                <a:rPr lang="en-US" sz="2400" dirty="0" err="1">
                  <a:solidFill>
                    <a:srgbClr val="040606"/>
                  </a:solidFill>
                  <a:latin typeface="Titillium Web Extra Light Bold"/>
                </a:rPr>
                <a:t>InSAR</a:t>
              </a:r>
              <a:r>
                <a:rPr lang="en-US" sz="2400" dirty="0">
                  <a:solidFill>
                    <a:srgbClr val="040606"/>
                  </a:solidFill>
                  <a:latin typeface="Titillium Web Extra Light Bold"/>
                </a:rPr>
                <a:t> are not suitable for our problems, since the assume constant data over time**</a:t>
              </a:r>
            </a:p>
          </p:txBody>
        </p:sp>
      </p:grpSp>
    </p:spTree>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2339222">
            <a:off x="4792518" y="-11360164"/>
            <a:ext cx="24933563" cy="24777728"/>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0800000">
            <a:off x="-590744" y="-197629"/>
            <a:ext cx="7446909" cy="2466789"/>
          </a:xfrm>
          <a:prstGeom prst="rect">
            <a:avLst/>
          </a:prstGeom>
        </p:spPr>
      </p:pic>
      <p:pic>
        <p:nvPicPr>
          <p:cNvPr id="4" name="Picture 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0861767" y="7618304"/>
            <a:ext cx="8056439" cy="2668696"/>
          </a:xfrm>
          <a:prstGeom prst="rect">
            <a:avLst/>
          </a:prstGeom>
        </p:spPr>
      </p:pic>
      <p:pic>
        <p:nvPicPr>
          <p:cNvPr id="5" name="Picture 5"/>
          <p:cNvPicPr>
            <a:picLocks noChangeAspect="1"/>
          </p:cNvPicPr>
          <p:nvPr/>
        </p:nvPicPr>
        <p:blipFill>
          <a:blip r:embed="rId6"/>
          <a:srcRect l="9954" t="28428" r="13905" b="27812"/>
          <a:stretch>
            <a:fillRect/>
          </a:stretch>
        </p:blipFill>
        <p:spPr>
          <a:xfrm>
            <a:off x="1720475" y="877106"/>
            <a:ext cx="14847051" cy="853278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554809" y="653203"/>
            <a:ext cx="11415147" cy="11891180"/>
            <a:chOff x="0" y="0"/>
            <a:chExt cx="15220196" cy="15854907"/>
          </a:xfrm>
        </p:grpSpPr>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4952683">
              <a:off x="726580" y="2508749"/>
              <a:ext cx="12625031" cy="12546124"/>
            </a:xfrm>
            <a:prstGeom prst="rect">
              <a:avLst/>
            </a:prstGeom>
          </p:spPr>
        </p:pic>
        <p:grpSp>
          <p:nvGrpSpPr>
            <p:cNvPr id="4" name="Group 4"/>
            <p:cNvGrpSpPr/>
            <p:nvPr/>
          </p:nvGrpSpPr>
          <p:grpSpPr>
            <a:xfrm>
              <a:off x="8908151" y="0"/>
              <a:ext cx="6312046" cy="6312046"/>
              <a:chOff x="0" y="0"/>
              <a:chExt cx="6350000" cy="6350000"/>
            </a:xfrm>
          </p:grpSpPr>
          <p:sp>
            <p:nvSpPr>
              <p:cNvPr id="5" name="Freeform 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D9D9D9"/>
              </a:solidFill>
            </p:spPr>
          </p:sp>
        </p:grpSp>
        <p:pic>
          <p:nvPicPr>
            <p:cNvPr id="6" name="Picture 6"/>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rot="-1633865">
              <a:off x="4338575" y="3507941"/>
              <a:ext cx="7046503" cy="10636230"/>
            </a:xfrm>
            <a:prstGeom prst="rect">
              <a:avLst/>
            </a:prstGeom>
          </p:spPr>
        </p:pic>
        <p:pic>
          <p:nvPicPr>
            <p:cNvPr id="7" name="Picture 7"/>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88075" y="8826056"/>
              <a:ext cx="4154561" cy="1376198"/>
            </a:xfrm>
            <a:prstGeom prst="rect">
              <a:avLst/>
            </a:prstGeom>
          </p:spPr>
        </p:pic>
        <p:pic>
          <p:nvPicPr>
            <p:cNvPr id="8" name="Picture 8"/>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653903" y="6372994"/>
              <a:ext cx="4154561" cy="1376198"/>
            </a:xfrm>
            <a:prstGeom prst="rect">
              <a:avLst/>
            </a:prstGeom>
          </p:spPr>
        </p:pic>
        <p:pic>
          <p:nvPicPr>
            <p:cNvPr id="9" name="Picture 9"/>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4292869" y="3608946"/>
              <a:ext cx="1674142" cy="554560"/>
            </a:xfrm>
            <a:prstGeom prst="rect">
              <a:avLst/>
            </a:prstGeom>
          </p:spPr>
        </p:pic>
        <p:pic>
          <p:nvPicPr>
            <p:cNvPr id="10" name="Picture 10"/>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r="67042" b="63578"/>
            <a:stretch>
              <a:fillRect/>
            </a:stretch>
          </p:blipFill>
          <p:spPr>
            <a:xfrm>
              <a:off x="9236241" y="2634533"/>
              <a:ext cx="540067" cy="521490"/>
            </a:xfrm>
            <a:prstGeom prst="rect">
              <a:avLst/>
            </a:prstGeom>
          </p:spPr>
        </p:pic>
        <p:pic>
          <p:nvPicPr>
            <p:cNvPr id="11" name="Picture 11"/>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r="67042" b="63578"/>
            <a:stretch>
              <a:fillRect/>
            </a:stretch>
          </p:blipFill>
          <p:spPr>
            <a:xfrm>
              <a:off x="8908151" y="2231633"/>
              <a:ext cx="328090" cy="316805"/>
            </a:xfrm>
            <a:prstGeom prst="rect">
              <a:avLst/>
            </a:prstGeom>
          </p:spPr>
        </p:pic>
        <p:pic>
          <p:nvPicPr>
            <p:cNvPr id="12" name="Picture 12"/>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r="67042" b="63578"/>
            <a:stretch>
              <a:fillRect/>
            </a:stretch>
          </p:blipFill>
          <p:spPr>
            <a:xfrm>
              <a:off x="3801630" y="7300416"/>
              <a:ext cx="982479" cy="948684"/>
            </a:xfrm>
            <a:prstGeom prst="rect">
              <a:avLst/>
            </a:prstGeom>
          </p:spPr>
        </p:pic>
        <p:pic>
          <p:nvPicPr>
            <p:cNvPr id="13" name="Picture 13"/>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r="67042" b="63578"/>
            <a:stretch>
              <a:fillRect/>
            </a:stretch>
          </p:blipFill>
          <p:spPr>
            <a:xfrm>
              <a:off x="10653903" y="5387655"/>
              <a:ext cx="1198920" cy="1157680"/>
            </a:xfrm>
            <a:prstGeom prst="rect">
              <a:avLst/>
            </a:prstGeom>
          </p:spPr>
        </p:pic>
        <p:pic>
          <p:nvPicPr>
            <p:cNvPr id="14" name="Picture 14"/>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r="67042" b="63578"/>
            <a:stretch>
              <a:fillRect/>
            </a:stretch>
          </p:blipFill>
          <p:spPr>
            <a:xfrm>
              <a:off x="9756742" y="4453487"/>
              <a:ext cx="479785" cy="463281"/>
            </a:xfrm>
            <a:prstGeom prst="rect">
              <a:avLst/>
            </a:prstGeom>
          </p:spPr>
        </p:pic>
      </p:grpSp>
      <p:sp>
        <p:nvSpPr>
          <p:cNvPr id="15" name="TextBox 15"/>
          <p:cNvSpPr txBox="1"/>
          <p:nvPr/>
        </p:nvSpPr>
        <p:spPr>
          <a:xfrm>
            <a:off x="1576826" y="3428414"/>
            <a:ext cx="7977983" cy="4501232"/>
          </a:xfrm>
          <a:prstGeom prst="rect">
            <a:avLst/>
          </a:prstGeom>
        </p:spPr>
        <p:txBody>
          <a:bodyPr lIns="0" tIns="0" rIns="0" bIns="0" rtlCol="0" anchor="t">
            <a:spAutoFit/>
          </a:bodyPr>
          <a:lstStyle/>
          <a:p>
            <a:pPr algn="just">
              <a:lnSpc>
                <a:spcPts val="3871"/>
              </a:lnSpc>
            </a:pPr>
            <a:r>
              <a:rPr lang="en-US" sz="3199" dirty="0">
                <a:solidFill>
                  <a:srgbClr val="05101E"/>
                </a:solidFill>
                <a:latin typeface="Titillium Web Extra Light Bold"/>
              </a:rPr>
              <a:t>Synthetic Aperture Radar Land Applications Tutorial</a:t>
            </a:r>
            <a:r>
              <a:rPr lang="en-US" sz="3199" dirty="0">
                <a:solidFill>
                  <a:srgbClr val="05101E"/>
                </a:solidFill>
                <a:latin typeface="Titillium Web Extra Light"/>
              </a:rPr>
              <a:t>, {“https://earth.esa.int/documents/10174/2700124/sar_land_apps_1_theory.pdf", by ESA, UNESCO </a:t>
            </a:r>
            <a:r>
              <a:rPr lang="en-US" sz="3199" dirty="0" err="1">
                <a:solidFill>
                  <a:srgbClr val="05101E"/>
                </a:solidFill>
                <a:latin typeface="Titillium Web Extra Light"/>
              </a:rPr>
              <a:t>Bilko</a:t>
            </a:r>
            <a:r>
              <a:rPr lang="en-US" sz="3199" dirty="0">
                <a:solidFill>
                  <a:srgbClr val="05101E"/>
                </a:solidFill>
                <a:latin typeface="Titillium Web Extra Light"/>
              </a:rPr>
              <a:t>, </a:t>
            </a:r>
            <a:r>
              <a:rPr lang="en-US" sz="3199" dirty="0" err="1">
                <a:solidFill>
                  <a:srgbClr val="05101E"/>
                </a:solidFill>
                <a:latin typeface="Titillium Web Extra Light"/>
              </a:rPr>
              <a:t>sarmap</a:t>
            </a:r>
            <a:r>
              <a:rPr lang="en-US" sz="3199" dirty="0">
                <a:solidFill>
                  <a:srgbClr val="05101E"/>
                </a:solidFill>
                <a:latin typeface="Titillium Web Extra Light"/>
              </a:rPr>
              <a:t>}</a:t>
            </a:r>
          </a:p>
          <a:p>
            <a:pPr algn="just">
              <a:lnSpc>
                <a:spcPts val="3871"/>
              </a:lnSpc>
            </a:pPr>
            <a:endParaRPr lang="en-US" sz="3199" dirty="0">
              <a:solidFill>
                <a:srgbClr val="05101E"/>
              </a:solidFill>
              <a:latin typeface="Titillium Web Extra Light"/>
            </a:endParaRPr>
          </a:p>
          <a:p>
            <a:pPr algn="just">
              <a:lnSpc>
                <a:spcPts val="3871"/>
              </a:lnSpc>
            </a:pPr>
            <a:r>
              <a:rPr lang="en-US" sz="3199" dirty="0">
                <a:solidFill>
                  <a:srgbClr val="05101E"/>
                </a:solidFill>
                <a:latin typeface="Titillium Web Extra Light Bold"/>
              </a:rPr>
              <a:t>ASF Sentinel-1 (S1) </a:t>
            </a:r>
            <a:r>
              <a:rPr lang="en-US" sz="3199" dirty="0" err="1">
                <a:solidFill>
                  <a:srgbClr val="05101E"/>
                </a:solidFill>
                <a:latin typeface="Titillium Web Extra Light Bold"/>
              </a:rPr>
              <a:t>InSAR</a:t>
            </a:r>
            <a:r>
              <a:rPr lang="en-US" sz="3199" dirty="0">
                <a:solidFill>
                  <a:srgbClr val="05101E"/>
                </a:solidFill>
                <a:latin typeface="Titillium Web Extra Light Bold"/>
              </a:rPr>
              <a:t> Dataset</a:t>
            </a:r>
            <a:r>
              <a:rPr lang="en-US" sz="3199" dirty="0">
                <a:solidFill>
                  <a:srgbClr val="05101E"/>
                </a:solidFill>
                <a:latin typeface="Titillium Web Extra Light"/>
              </a:rPr>
              <a:t> {"https://search.asf.alaska.edu/#/?dataset=SENTINEL-1%20INTERFEROGRAM%20(BETA)"}</a:t>
            </a:r>
          </a:p>
        </p:txBody>
      </p:sp>
      <p:sp>
        <p:nvSpPr>
          <p:cNvPr id="16" name="TextBox 16"/>
          <p:cNvSpPr txBox="1"/>
          <p:nvPr/>
        </p:nvSpPr>
        <p:spPr>
          <a:xfrm>
            <a:off x="1576826" y="1310967"/>
            <a:ext cx="10747713" cy="1379303"/>
          </a:xfrm>
          <a:prstGeom prst="rect">
            <a:avLst/>
          </a:prstGeom>
        </p:spPr>
        <p:txBody>
          <a:bodyPr lIns="0" tIns="0" rIns="0" bIns="0" rtlCol="0" anchor="t">
            <a:spAutoFit/>
          </a:bodyPr>
          <a:lstStyle/>
          <a:p>
            <a:pPr algn="just">
              <a:lnSpc>
                <a:spcPts val="10810"/>
              </a:lnSpc>
            </a:pPr>
            <a:r>
              <a:rPr lang="en-US" sz="8934">
                <a:solidFill>
                  <a:srgbClr val="05101E"/>
                </a:solidFill>
                <a:latin typeface="Barlow SemiCondensed Bold Bold"/>
              </a:rPr>
              <a:t>Bibliography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254</Words>
  <Application>Microsoft Office PowerPoint</Application>
  <PresentationFormat>Personalizado</PresentationFormat>
  <Paragraphs>25</Paragraphs>
  <Slides>7</Slides>
  <Notes>0</Notes>
  <HiddenSlides>0</HiddenSlides>
  <MMClips>0</MMClips>
  <ScaleCrop>false</ScaleCrop>
  <HeadingPairs>
    <vt:vector size="6" baseType="variant">
      <vt:variant>
        <vt:lpstr>Fuentes usadas</vt:lpstr>
      </vt:variant>
      <vt:variant>
        <vt:i4>9</vt:i4>
      </vt:variant>
      <vt:variant>
        <vt:lpstr>Tema</vt:lpstr>
      </vt:variant>
      <vt:variant>
        <vt:i4>1</vt:i4>
      </vt:variant>
      <vt:variant>
        <vt:lpstr>Títulos de diapositiva</vt:lpstr>
      </vt:variant>
      <vt:variant>
        <vt:i4>7</vt:i4>
      </vt:variant>
    </vt:vector>
  </HeadingPairs>
  <TitlesOfParts>
    <vt:vector size="17" baseType="lpstr">
      <vt:lpstr>Barlow Condensed</vt:lpstr>
      <vt:lpstr>Barlow SemiCondensed Bold</vt:lpstr>
      <vt:lpstr>Barlow SemiCondensed Bold Bold</vt:lpstr>
      <vt:lpstr>Canva Sans</vt:lpstr>
      <vt:lpstr>Canva Sans Bold</vt:lpstr>
      <vt:lpstr>Calibri</vt:lpstr>
      <vt:lpstr>Titillium Web Extra Light</vt:lpstr>
      <vt:lpstr>Arial</vt:lpstr>
      <vt:lpstr>Titillium Web Extra Light Bold</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Differential InSar techniques to analyze rapidly changing terrain</dc:title>
  <cp:lastModifiedBy>temeg amepas</cp:lastModifiedBy>
  <cp:revision>4</cp:revision>
  <dcterms:created xsi:type="dcterms:W3CDTF">2006-08-16T00:00:00Z</dcterms:created>
  <dcterms:modified xsi:type="dcterms:W3CDTF">2022-10-02T14:33:13Z</dcterms:modified>
  <dc:identifier>DAFN4UfdXEE</dc:identifier>
</cp:coreProperties>
</file>

<file path=docProps/thumbnail.jpeg>
</file>